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  <p:sldId id="272" r:id="rId18"/>
    <p:sldId id="274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FFCC"/>
    <a:srgbClr val="FF9933"/>
    <a:srgbClr val="0000CC"/>
    <a:srgbClr val="FF6600"/>
    <a:srgbClr val="FFFF99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2088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453336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GB" smtClean="0"/>
              <a:t>© Michael Tidd, 2013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16216" y="6473229"/>
            <a:ext cx="2133600" cy="26813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GB" smtClean="0"/>
              <a:t>www.primarycurriculum.me.uk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7517167-098F-4B80-A3C4-B4CBF9447811}" type="datetimeFigureOut">
              <a:rPr lang="en-GB" smtClean="0"/>
              <a:pPr/>
              <a:t>14/03/2016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4088" y="6492875"/>
            <a:ext cx="2133600" cy="365125"/>
          </a:xfrm>
          <a:prstGeom prst="rect">
            <a:avLst/>
          </a:prstGeom>
        </p:spPr>
        <p:txBody>
          <a:bodyPr/>
          <a:lstStyle/>
          <a:p>
            <a:fld id="{6C78458D-406A-42DE-B6D4-4705B590B73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25000">
              <a:schemeClr val="bg1">
                <a:lumMod val="75000"/>
              </a:schemeClr>
            </a:gs>
            <a:gs pos="50000">
              <a:schemeClr val="bg1">
                <a:lumMod val="65000"/>
              </a:schemeClr>
            </a:gs>
            <a:gs pos="75000">
              <a:schemeClr val="bg1">
                <a:lumMod val="75000"/>
              </a:schemeClr>
            </a:gs>
            <a:gs pos="100000">
              <a:schemeClr val="bg1">
                <a:lumMod val="8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8172400" y="3443289"/>
            <a:ext cx="755576" cy="4320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8172400" y="3908678"/>
            <a:ext cx="755576" cy="432048"/>
          </a:xfrm>
          <a:prstGeom prst="roundRect">
            <a:avLst/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172400" y="5754358"/>
            <a:ext cx="755576" cy="43204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172400" y="5294174"/>
            <a:ext cx="75557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172400" y="4832322"/>
            <a:ext cx="755576" cy="43204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8172400" y="4369867"/>
            <a:ext cx="755576" cy="43204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8172400" y="2975850"/>
            <a:ext cx="755576" cy="4320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8172400" y="2515666"/>
            <a:ext cx="755576" cy="432048"/>
          </a:xfrm>
          <a:prstGeom prst="roundRect">
            <a:avLst/>
          </a:prstGeom>
          <a:solidFill>
            <a:srgbClr val="FFCC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8172400" y="2053814"/>
            <a:ext cx="755576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8172400" y="1593630"/>
            <a:ext cx="755576" cy="4320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8172400" y="1133446"/>
            <a:ext cx="755576" cy="43204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8172400" y="671594"/>
            <a:ext cx="755576" cy="432048"/>
          </a:xfrm>
          <a:prstGeom prst="roundRect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 userDrawn="1"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Date Placeholder 3"/>
          <p:cNvSpPr txBox="1">
            <a:spLocks/>
          </p:cNvSpPr>
          <p:nvPr userDrawn="1"/>
        </p:nvSpPr>
        <p:spPr>
          <a:xfrm>
            <a:off x="395536" y="652025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Michael Tidd, 2013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Slide Number Placeholder 5"/>
          <p:cNvSpPr txBox="1">
            <a:spLocks/>
          </p:cNvSpPr>
          <p:nvPr userDrawn="1"/>
        </p:nvSpPr>
        <p:spPr>
          <a:xfrm>
            <a:off x="6228184" y="6545237"/>
            <a:ext cx="2133600" cy="26813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www.primarycurriculum.me.uk</a:t>
            </a: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2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0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5.xml"/><Relationship Id="rId4" Type="http://schemas.openxmlformats.org/officeDocument/2006/relationships/slide" Target="slide4.xml"/><Relationship Id="rId9" Type="http://schemas.openxmlformats.org/officeDocument/2006/relationships/slide" Target="slide14.xml"/><Relationship Id="rId14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13.xml"/><Relationship Id="rId2" Type="http://schemas.openxmlformats.org/officeDocument/2006/relationships/slide" Target="slide5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5" Type="http://schemas.openxmlformats.org/officeDocument/2006/relationships/slide" Target="slide4.xml"/><Relationship Id="rId15" Type="http://schemas.openxmlformats.org/officeDocument/2006/relationships/slide" Target="slide18.xml"/><Relationship Id="rId10" Type="http://schemas.openxmlformats.org/officeDocument/2006/relationships/slide" Target="slide14.xml"/><Relationship Id="rId4" Type="http://schemas.openxmlformats.org/officeDocument/2006/relationships/slide" Target="slide2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0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4.xml"/><Relationship Id="rId14" Type="http://schemas.openxmlformats.org/officeDocument/2006/relationships/slide" Target="slide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5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0.xml"/><Relationship Id="rId11" Type="http://schemas.openxmlformats.org/officeDocument/2006/relationships/slide" Target="slide13.xml"/><Relationship Id="rId5" Type="http://schemas.openxmlformats.org/officeDocument/2006/relationships/slide" Target="slide7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4.xml"/><Relationship Id="rId14" Type="http://schemas.openxmlformats.org/officeDocument/2006/relationships/slide" Target="slide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3" Type="http://schemas.openxmlformats.org/officeDocument/2006/relationships/slide" Target="slide9.xml"/><Relationship Id="rId7" Type="http://schemas.openxmlformats.org/officeDocument/2006/relationships/slide" Target="slide10.xml"/><Relationship Id="rId12" Type="http://schemas.openxmlformats.org/officeDocument/2006/relationships/slide" Target="slide1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4.xml"/><Relationship Id="rId6" Type="http://schemas.openxmlformats.org/officeDocument/2006/relationships/slide" Target="slide7.xml"/><Relationship Id="rId11" Type="http://schemas.openxmlformats.org/officeDocument/2006/relationships/slide" Target="slide15.xml"/><Relationship Id="rId5" Type="http://schemas.openxmlformats.org/officeDocument/2006/relationships/slide" Target="slide4.xml"/><Relationship Id="rId15" Type="http://schemas.openxmlformats.org/officeDocument/2006/relationships/slide" Target="slide18.xml"/><Relationship Id="rId10" Type="http://schemas.openxmlformats.org/officeDocument/2006/relationships/slide" Target="slide14.xml"/><Relationship Id="rId4" Type="http://schemas.openxmlformats.org/officeDocument/2006/relationships/slide" Target="slide2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9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0.xml"/><Relationship Id="rId11" Type="http://schemas.openxmlformats.org/officeDocument/2006/relationships/slide" Target="slide13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4.xml"/><Relationship Id="rId14" Type="http://schemas.openxmlformats.org/officeDocument/2006/relationships/slide" Target="slide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7.xml"/><Relationship Id="rId3" Type="http://schemas.openxmlformats.org/officeDocument/2006/relationships/slide" Target="slide8.xml"/><Relationship Id="rId7" Type="http://schemas.openxmlformats.org/officeDocument/2006/relationships/slide" Target="slide11.xml"/><Relationship Id="rId12" Type="http://schemas.openxmlformats.org/officeDocument/2006/relationships/slide" Target="slide16.xml"/><Relationship Id="rId2" Type="http://schemas.openxmlformats.org/officeDocument/2006/relationships/slide" Target="slide7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0.xml"/><Relationship Id="rId11" Type="http://schemas.openxmlformats.org/officeDocument/2006/relationships/slide" Target="slide13.xml"/><Relationship Id="rId5" Type="http://schemas.openxmlformats.org/officeDocument/2006/relationships/slide" Target="slide4.xml"/><Relationship Id="rId10" Type="http://schemas.openxmlformats.org/officeDocument/2006/relationships/slide" Target="slide15.xml"/><Relationship Id="rId4" Type="http://schemas.openxmlformats.org/officeDocument/2006/relationships/slide" Target="slide2.xml"/><Relationship Id="rId9" Type="http://schemas.openxmlformats.org/officeDocument/2006/relationships/slide" Target="slide14.xml"/><Relationship Id="rId14" Type="http://schemas.openxmlformats.org/officeDocument/2006/relationships/slide" Target="slide1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13" Type="http://schemas.openxmlformats.org/officeDocument/2006/relationships/slide" Target="slide18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1.xml"/><Relationship Id="rId11" Type="http://schemas.openxmlformats.org/officeDocument/2006/relationships/slide" Target="slide16.xml"/><Relationship Id="rId5" Type="http://schemas.openxmlformats.org/officeDocument/2006/relationships/slide" Target="slide10.xml"/><Relationship Id="rId10" Type="http://schemas.openxmlformats.org/officeDocument/2006/relationships/slide" Target="slide13.xml"/><Relationship Id="rId4" Type="http://schemas.openxmlformats.org/officeDocument/2006/relationships/slide" Target="slide7.xml"/><Relationship Id="rId9" Type="http://schemas.openxmlformats.org/officeDocument/2006/relationships/slide" Target="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  <a:p>
            <a:pPr algn="ctr"/>
            <a:endParaRPr lang="en-GB" sz="3600" b="1" dirty="0" smtClean="0">
              <a:solidFill>
                <a:schemeClr val="tx1"/>
              </a:solidFill>
            </a:endParaRPr>
          </a:p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Changes to the National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Curriculum 2014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 smtClean="0">
                <a:solidFill>
                  <a:schemeClr val="tx1"/>
                </a:solidFill>
              </a:rPr>
              <a:t>Information </a:t>
            </a:r>
            <a:r>
              <a:rPr lang="en-GB" sz="3600" smtClean="0">
                <a:solidFill>
                  <a:schemeClr val="tx1"/>
                </a:solidFill>
              </a:rPr>
              <a:t>for Parents</a:t>
            </a:r>
          </a:p>
          <a:p>
            <a:pPr algn="ctr"/>
            <a:endParaRPr lang="en-GB" sz="3600" dirty="0" smtClean="0">
              <a:solidFill>
                <a:schemeClr val="tx1"/>
              </a:solidFill>
            </a:endParaRPr>
          </a:p>
          <a:p>
            <a:pPr algn="ctr"/>
            <a:endParaRPr lang="en-GB" sz="3600" dirty="0" smtClean="0">
              <a:solidFill>
                <a:schemeClr val="tx1"/>
              </a:solidFill>
            </a:endParaRPr>
          </a:p>
          <a:p>
            <a:pPr algn="ctr"/>
            <a:endParaRPr lang="en-GB" sz="3600" dirty="0" smtClean="0">
              <a:solidFill>
                <a:schemeClr val="tx1"/>
              </a:solidFill>
            </a:endParaRPr>
          </a:p>
          <a:p>
            <a:pPr algn="ctr"/>
            <a:endParaRPr lang="en-GB" sz="3600" dirty="0" smtClean="0">
              <a:solidFill>
                <a:schemeClr val="tx1"/>
              </a:solidFill>
            </a:endParaRPr>
          </a:p>
          <a:p>
            <a:pPr algn="ctr"/>
            <a:endParaRPr lang="en-GB" sz="3600" dirty="0" smtClean="0">
              <a:solidFill>
                <a:schemeClr val="tx1"/>
              </a:solidFill>
            </a:endParaRPr>
          </a:p>
        </p:txBody>
      </p:sp>
      <p:sp>
        <p:nvSpPr>
          <p:cNvPr id="32" name="Rectangle 31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4" name="Rectangle 33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Apple Boy BTN" pitchFamily="34" charset="0"/>
              </a:rPr>
              <a:t>M</a:t>
            </a:r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5" name="Rectangle 34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6" name="Rectangle 35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7" name="Rectangle 36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8" name="Rectangle 37">
            <a:hlinkClick r:id="rId7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9" name="Rectangle 38">
            <a:hlinkClick r:id="rId8" action="ppaction://hlinksldjump"/>
          </p:cNvPr>
          <p:cNvSpPr/>
          <p:nvPr/>
        </p:nvSpPr>
        <p:spPr>
          <a:xfrm>
            <a:off x="8355082" y="3899152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0" name="Rectangle 39">
            <a:hlinkClick r:id="rId9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1" name="Rectangle 40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2" name="Rectangle 41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3" name="Rectangle 42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rgbClr val="FFFFCC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English – KS1</a:t>
            </a:r>
          </a:p>
          <a:p>
            <a:pPr algn="ctr"/>
            <a:endParaRPr lang="en-GB" sz="320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Only phonic reading strategies required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No specific mention of group work or drama strategies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References to ICT/typing removed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Learning of poetry (including reciting poetry) introduced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Specific spellings, e.g. days of the week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Joined writing expected in Year 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Proof-reading of own writing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KS2 &gt;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endParaRPr lang="en-GB" sz="3200" dirty="0" smtClean="0">
              <a:solidFill>
                <a:schemeClr val="tx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8160495" y="656403"/>
            <a:ext cx="765897" cy="468341"/>
            <a:chOff x="8160495" y="656403"/>
            <a:chExt cx="765897" cy="468341"/>
          </a:xfrm>
        </p:grpSpPr>
        <p:sp>
          <p:nvSpPr>
            <p:cNvPr id="8" name="Rounded Rectangle 7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rgbClr val="FFFFCC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3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4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5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6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7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8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9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0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8" name="Rectangle 17">
            <a:hlinkClick r:id="rId11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2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13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14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rgbClr val="FFFFCC"/>
          </a:solidFill>
          <a:ln>
            <a:solidFill>
              <a:srgbClr val="FFC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English – 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Phonic decoding expected to be secure by Y3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No specific mention of group work, drama strategies or use of ICT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Learning of classic &amp; modern poetry (including reciting poetry) introduced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Specific spelling rules to be taught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Précising and dictation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Greatly increased expectations in grammar and punctuation  (detailed appendices)</a:t>
            </a:r>
          </a:p>
          <a:p>
            <a:pPr marL="432000" indent="-432000" algn="ctr"/>
            <a:r>
              <a:rPr lang="en-GB" sz="2000" u="sng" dirty="0" smtClean="0">
                <a:solidFill>
                  <a:schemeClr val="tx1"/>
                </a:solidFill>
                <a:hlinkClick r:id="rId2" action="ppaction://hlinksldjump"/>
              </a:rPr>
              <a:t>&lt; KS1</a:t>
            </a:r>
            <a:endParaRPr lang="en-GB" sz="2000" u="sng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endParaRPr lang="en-GB" sz="32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160495" y="656403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rgbClr val="FFFFCC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7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9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Mathematics – KS1</a:t>
            </a:r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Rounding to nearest 10 removed from KS1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Y1: No data handling required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Y1: Counting &amp; writing numbers to 100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Y1: Write numbers words to 20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Y1: Number bonds to 20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Y2: Finding fractions of quantities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Y2: Adding two-digit numbers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Y2: Telling the time to nearest 5 minutes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Y2: Make comparisons using &lt; &gt; = symbols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Y2: Solve simple money problems using £/p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LKS2 &gt;</a:t>
            </a:r>
            <a:r>
              <a:rPr lang="en-GB" sz="2000" dirty="0" smtClean="0">
                <a:solidFill>
                  <a:schemeClr val="tx1"/>
                </a:solidFill>
              </a:rPr>
              <a:t>	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UKS2 &gt;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endParaRPr lang="en-GB" sz="32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endParaRPr lang="en-GB" sz="32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160495" y="111760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8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9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10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1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2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3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4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5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Mathematics – LKS2</a:t>
            </a:r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No ratio required in LKS2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Written division moved to UKS2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No calculator skills included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Carroll / Venn diagrams no longer required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Formal written methods for + &amp; —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Compare, order &amp;  + &amp; —  easy fractions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Vocabulary of angles &amp; lines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Time including 24h clock &amp; Roman numerals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Recognise equivalent fractions/decimals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Solve fractions &amp; decimals problems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Perimeter/area of compound shapes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Know multiplication tables to 12 x 12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&lt; KS1</a:t>
            </a:r>
            <a:r>
              <a:rPr lang="en-GB" sz="2000" dirty="0" smtClean="0">
                <a:solidFill>
                  <a:schemeClr val="tx1"/>
                </a:solidFill>
              </a:rPr>
              <a:t>	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UKS2 &gt;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endParaRPr lang="en-GB" sz="27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160495" y="111760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8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2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4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C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0000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Mathematics – UKS2</a:t>
            </a:r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No calculator skills included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No probability included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Data handling greatly reduced content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Y5: Use decimals to 3dp, including problems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Y5: Use standard multiplication &amp; division methods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Y5: Add/subtract fractions with same denominator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Y5: Multiply fractions by whole numbers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Y6: Long division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Y6: Calculate decimal equivalent of fractions 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Y6: Use formula for area &amp; volume of shapes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Y6: Calculate area of triangles &amp; parallelograms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600" dirty="0" smtClean="0">
                <a:solidFill>
                  <a:schemeClr val="tx1"/>
                </a:solidFill>
              </a:rPr>
              <a:t>Y6: Introductory algebra &amp; equation-solving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&lt;KS1</a:t>
            </a:r>
            <a:r>
              <a:rPr lang="en-GB" sz="2000" dirty="0" smtClean="0">
                <a:solidFill>
                  <a:schemeClr val="tx1"/>
                </a:solidFill>
              </a:rPr>
              <a:t>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&lt; LKS2</a:t>
            </a:r>
            <a:endParaRPr lang="en-GB" sz="2000" dirty="0" smtClean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8160495" y="111760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00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2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8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2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4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Science – KS1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Some physics topics moved to KS2 only: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2800" dirty="0" smtClean="0">
                <a:solidFill>
                  <a:schemeClr val="tx1"/>
                </a:solidFill>
              </a:rPr>
              <a:t>Light &amp; Dark; Sound; Forces; Electricity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Reduce requirement to know life processes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No requirement to make predictions or fair tests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Drugs as medicines removed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Care for animals/others/environment removed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Changing materials with heat moves to 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Y1: Naming of plants and animals added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Y1: Seasonable changes &amp; weather added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Y2: Introduce simple food chains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Y2: Some study of movement on different surfaces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LKS2 &gt;</a:t>
            </a:r>
            <a:r>
              <a:rPr lang="en-GB" sz="2000" dirty="0" smtClean="0">
                <a:solidFill>
                  <a:schemeClr val="tx1"/>
                </a:solidFill>
              </a:rPr>
              <a:t>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UKS2 &gt;</a:t>
            </a:r>
            <a:endParaRPr lang="en-GB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157822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6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7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8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9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10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1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2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3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4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5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Science – LKS2</a:t>
            </a:r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Some movement between Y3 and Y4:</a:t>
            </a:r>
            <a:br>
              <a:rPr lang="en-GB" sz="2700" dirty="0" smtClean="0">
                <a:solidFill>
                  <a:schemeClr val="tx1"/>
                </a:solidFill>
              </a:rPr>
            </a:br>
            <a:r>
              <a:rPr lang="en-GB" sz="2700" dirty="0" smtClean="0">
                <a:solidFill>
                  <a:schemeClr val="tx1"/>
                </a:solidFill>
              </a:rPr>
              <a:t>Skeletons to Y3; Teeth &amp; digestion to Y4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Some units delayed to upper KS2:</a:t>
            </a:r>
            <a:br>
              <a:rPr lang="en-GB" sz="2700" dirty="0" smtClean="0">
                <a:solidFill>
                  <a:schemeClr val="tx1"/>
                </a:solidFill>
              </a:rPr>
            </a:br>
            <a:r>
              <a:rPr lang="en-GB" sz="2700" dirty="0" smtClean="0">
                <a:solidFill>
                  <a:schemeClr val="tx1"/>
                </a:solidFill>
              </a:rPr>
              <a:t>Forces; separating mixtures; insulators; adaptation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Requirements reduced in electricity units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All KS1 content for sound &amp; light moves to LKS2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Fossils and soils content added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Flowers as part of the plant life cycle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Y3: Light reflecting off surfaces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Introduce changes of state &amp; water cycle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Common uses of electricity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700" dirty="0" smtClean="0">
                <a:solidFill>
                  <a:schemeClr val="tx1"/>
                </a:solidFill>
              </a:rPr>
              <a:t>Y4: Changing environments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&lt; KS1</a:t>
            </a:r>
            <a:r>
              <a:rPr lang="en-GB" sz="2000" dirty="0" smtClean="0">
                <a:solidFill>
                  <a:schemeClr val="tx1"/>
                </a:solidFill>
              </a:rPr>
              <a:t>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UKS2 &gt;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32000" indent="-432000" algn="ctr"/>
            <a:endParaRPr lang="en-GB" sz="20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157822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8" action="ppaction://hlinksldjump"/>
          </p:cNvPr>
          <p:cNvSpPr/>
          <p:nvPr/>
        </p:nvSpPr>
        <p:spPr>
          <a:xfrm>
            <a:off x="8355083" y="2977900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8350320" y="4365104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2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4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Science – UKS2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Some movement between Y5  and Y6:</a:t>
            </a:r>
            <a:br>
              <a:rPr lang="en-GB" sz="2800" dirty="0" smtClean="0">
                <a:solidFill>
                  <a:schemeClr val="tx1"/>
                </a:solidFill>
              </a:rPr>
            </a:br>
            <a:r>
              <a:rPr lang="en-GB" sz="2800" dirty="0" smtClean="0">
                <a:solidFill>
                  <a:schemeClr val="tx1"/>
                </a:solidFill>
              </a:rPr>
              <a:t>e.g. Health &amp; Heart to Y6; Reversible changes to Y5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Some units introduced earlier in KS2:</a:t>
            </a:r>
            <a:br>
              <a:rPr lang="en-GB" sz="2800" dirty="0" smtClean="0">
                <a:solidFill>
                  <a:schemeClr val="tx1"/>
                </a:solidFill>
              </a:rPr>
            </a:br>
            <a:r>
              <a:rPr lang="en-GB" sz="2800" dirty="0" smtClean="0">
                <a:solidFill>
                  <a:schemeClr val="tx1"/>
                </a:solidFill>
              </a:rPr>
              <a:t>Water cycle; sound as vibrations to Y4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Micro-organisms no longer required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Y5: Life cycles of animals added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Y5: Reversible &amp; irreversible changes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Y5: Planets, gravity and other forces added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Y6: Classification of plants and animals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Y6: New unit on evolution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Y6: Diet, exercise, drugs &amp; lifestyle added</a:t>
            </a:r>
          </a:p>
          <a:p>
            <a:pPr marL="432000" indent="-432000" algn="ctr"/>
            <a:r>
              <a:rPr lang="en-GB" sz="2000" dirty="0" smtClean="0">
                <a:solidFill>
                  <a:schemeClr val="tx1"/>
                </a:solidFill>
                <a:hlinkClick r:id="rId2" action="ppaction://hlinksldjump"/>
              </a:rPr>
              <a:t>&lt; KS1</a:t>
            </a:r>
            <a:r>
              <a:rPr lang="en-GB" sz="2000" dirty="0" smtClean="0">
                <a:solidFill>
                  <a:schemeClr val="tx1"/>
                </a:solidFill>
              </a:rPr>
              <a:t>	</a:t>
            </a:r>
            <a:r>
              <a:rPr lang="en-GB" sz="2000" dirty="0" smtClean="0">
                <a:solidFill>
                  <a:schemeClr val="tx1"/>
                </a:solidFill>
                <a:hlinkClick r:id="rId3" action="ppaction://hlinksldjump"/>
              </a:rPr>
              <a:t>&lt; LKS2</a:t>
            </a:r>
            <a:endParaRPr lang="en-GB" sz="2000" dirty="0" smtClean="0">
              <a:solidFill>
                <a:schemeClr val="tx1"/>
              </a:solidFill>
            </a:endParaRPr>
          </a:p>
          <a:p>
            <a:pPr marL="432000" indent="-432000" algn="ctr"/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157822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Rectangle 6">
            <a:hlinkClick r:id="rId4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9" name="Rectangle 8">
            <a:hlinkClick r:id="rId2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0" name="Rectangle 9">
            <a:hlinkClick r:id="rId6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1" name="Rectangle 10">
            <a:hlinkClick r:id="rId7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2" name="Rectangle 11">
            <a:hlinkClick r:id="rId8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3" name="Rectangle 12">
            <a:hlinkClick r:id="rId9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4" name="Rectangle 13">
            <a:hlinkClick r:id="rId10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5" name="Rectangle 14">
            <a:hlinkClick r:id="rId11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6" name="Rectangle 15">
            <a:hlinkClick r:id="rId12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7" name="Rectangle 16">
            <a:hlinkClick r:id="rId13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19" name="Rectangle 18">
            <a:hlinkClick r:id="rId14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993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Art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Greatly reduced detail in content, with much of the broader detail included in the aims.</a:t>
            </a:r>
          </a:p>
          <a:p>
            <a:pPr marL="432000" indent="-432000">
              <a:buFont typeface="Wingdings" pitchFamily="2" charset="2"/>
              <a:buChar char="Ø"/>
            </a:pPr>
            <a:endParaRPr lang="en-GB" sz="30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Specific objectives include only 4 areas: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tx1"/>
                </a:solidFill>
              </a:rPr>
              <a:t>Use a range of materials (KS1)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tx1"/>
                </a:solidFill>
              </a:rPr>
              <a:t>Use drawing, paint &amp; sculpture to share ideas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tx1"/>
                </a:solidFill>
              </a:rPr>
              <a:t>Develop techniques in colour, line, form, etc.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tx1"/>
                </a:solidFill>
              </a:rPr>
              <a:t>Learn about the work of artists and designers</a:t>
            </a:r>
          </a:p>
          <a:p>
            <a:pPr marL="889200" lvl="1" indent="-432000"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tx1"/>
                </a:solidFill>
              </a:rPr>
              <a:t>Create &amp; maintain sketch books (KS2) </a:t>
            </a:r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2038841"/>
            <a:ext cx="765897" cy="468341"/>
            <a:chOff x="8160495" y="656403"/>
            <a:chExt cx="765897" cy="468341"/>
          </a:xfrm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rgbClr val="FF99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Rectangle 30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2" name="Rectangle 31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3" name="Rectangle 32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4" name="Rectangle 33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5" name="Rectangle 34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6" name="Rectangle 35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7" name="Rectangle 36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8" name="Rectangle 37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9" name="Rectangle 38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0" name="Rectangle 39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1" name="Rectangle 40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42" name="Rectangle 41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C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Computing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Significant change in focus from digital literacy and applications to control and programming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Introduction to creating programs in KS1 (e.g. roamer style sequences of instructions)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E-safety included in both key stages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Logical reasoning and problem-solving to identify flaws in instructions and correct them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Complex instruction systems and variables covered in KS2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Understand and use computer networks, including the internet (KS2)</a:t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2500039"/>
            <a:ext cx="765897" cy="468341"/>
            <a:chOff x="8160495" y="656403"/>
            <a:chExt cx="765897" cy="46834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9" name="Rectangle 18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1" name="Rectangle 30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Design &amp; Technology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Broadly similar requirements at both Key Stages for main aspects, although slightly less specific detail: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Design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Make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Evaluate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Technical Knowledge</a:t>
            </a:r>
          </a:p>
          <a:p>
            <a:pPr marL="889200" lvl="1" indent="-432000">
              <a:buFont typeface="Wingdings" pitchFamily="2" charset="2"/>
              <a:buChar char="Ø"/>
            </a:pPr>
            <a:endParaRPr lang="en-GB" sz="2800" dirty="0" smtClean="0">
              <a:solidFill>
                <a:schemeClr val="tx1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Statutory requirement to include cooking at both Key Stages</a:t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2960659"/>
            <a:ext cx="765897" cy="468341"/>
            <a:chOff x="8160495" y="656403"/>
            <a:chExt cx="765897" cy="46834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Foreign Languages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Newly statutory at KS2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No requirement to study from approved languages (as was originally planned)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Can include classical languages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No mention of intercultural understanding in Programme of Study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Focus on four skills of Speaking, Listening, Reading and Writing</a:t>
            </a:r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3424237"/>
            <a:ext cx="765897" cy="468341"/>
            <a:chOff x="8160495" y="656403"/>
            <a:chExt cx="765897" cy="468341"/>
          </a:xfrm>
          <a:solidFill>
            <a:srgbClr val="FFFFCC"/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rgbClr val="FFFFCC"/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Geography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Reduced emphasis on investigative Geography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Increased focus on geographical knowledge: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KS1: name continents and home countries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KS1: Compare local geography to UK &amp; world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KS1: Introduce key geography vocabulary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KS2: locate world countries; UK cities &amp; regions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KS2: Identify world feature, e.g. poles, tropics, etc.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KS2: Comparison study in Americas and Europe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KS2: Study climate, vegetation belts, land use, natural resources &amp; trade links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KS2:Use compass points &amp; 6-figure grid references </a:t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3896763"/>
            <a:ext cx="765897" cy="468341"/>
            <a:chOff x="8160495" y="656403"/>
            <a:chExt cx="765897" cy="468341"/>
          </a:xfrm>
          <a:solidFill>
            <a:srgbClr val="FFFFCC"/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grpFill/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History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Reduced emphasis on sources &amp; methodology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Relatively little change at KS1, with slight increase in national focus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Reduced emphasis on diversity &amp; culture</a:t>
            </a:r>
          </a:p>
          <a:p>
            <a:pPr marL="432000" indent="-432000">
              <a:buFont typeface="Wingdings" pitchFamily="2" charset="2"/>
              <a:buChar char="Ø"/>
            </a:pPr>
            <a:r>
              <a:rPr lang="en-GB" sz="3000" dirty="0" smtClean="0">
                <a:solidFill>
                  <a:schemeClr val="tx1"/>
                </a:solidFill>
              </a:rPr>
              <a:t>Significant changes in KS2 breadth of study: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Victorians/Britain since 1930 &amp; Tudors removed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Stone age added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Romans, Anglo-Saxons &amp; Vikings all required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Slightly changes to ancient civilisation options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A non-European study must be included</a:t>
            </a:r>
          </a:p>
          <a:p>
            <a:pPr marL="889200" lvl="1" indent="-432000">
              <a:buFont typeface="Wingdings" pitchFamily="2" charset="2"/>
              <a:buChar char="Ø"/>
            </a:pPr>
            <a:r>
              <a:rPr lang="en-GB" sz="2800" dirty="0" smtClean="0">
                <a:solidFill>
                  <a:schemeClr val="tx1"/>
                </a:solidFill>
              </a:rPr>
              <a:t>One period of study that stretches past 1066</a:t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4355578"/>
            <a:ext cx="765897" cy="468341"/>
            <a:chOff x="8160495" y="656403"/>
            <a:chExt cx="765897" cy="468341"/>
          </a:xfrm>
          <a:solidFill>
            <a:srgbClr val="FFFFCC"/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rgbClr val="FF00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Music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Slimmed-down Programme of Study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KS1 focus on experimentation with voice and tuned and </a:t>
            </a:r>
            <a:r>
              <a:rPr lang="en-GB" sz="3200" dirty="0" err="1" smtClean="0">
                <a:solidFill>
                  <a:schemeClr val="tx1"/>
                </a:solidFill>
              </a:rPr>
              <a:t>untuned</a:t>
            </a:r>
            <a:r>
              <a:rPr lang="en-GB" sz="3200" dirty="0" smtClean="0">
                <a:solidFill>
                  <a:schemeClr val="tx1"/>
                </a:solidFill>
              </a:rPr>
              <a:t> instruments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Musical elements (pitch, tempo, etc.) renamed as “inter-related dimensions”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KS2: Introduce staff and other notation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KS2: Develop understanding of history of music</a:t>
            </a:r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4816200"/>
            <a:ext cx="765897" cy="468341"/>
            <a:chOff x="8160495" y="656403"/>
            <a:chExt cx="765897" cy="46834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grpFill/>
            <a:ln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251520" y="368660"/>
            <a:ext cx="8136904" cy="6120680"/>
          </a:xfrm>
          <a:prstGeom prst="roundRect">
            <a:avLst>
              <a:gd name="adj" fmla="val 4428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4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Physical Education</a:t>
            </a:r>
          </a:p>
          <a:p>
            <a:pPr algn="ctr"/>
            <a:endParaRPr lang="en-GB" sz="1050" dirty="0">
              <a:solidFill>
                <a:srgbClr val="FF6600"/>
              </a:solidFill>
            </a:endParaRP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Slimmed-down Programme of Study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KS1 focus on  mastering basic skills and playing in team games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KS2 includes discrete skills and in contexts of team games and competition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Less focus on evaluation, focus moves to improving personal bests</a:t>
            </a:r>
          </a:p>
          <a:p>
            <a:pPr marL="432000" indent="-432000">
              <a:spcAft>
                <a:spcPts val="1200"/>
              </a:spcAft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tx1"/>
                </a:solidFill>
              </a:rPr>
              <a:t>Swimming remains statutory at either KS</a:t>
            </a:r>
            <a:r>
              <a:rPr lang="en-GB" sz="2800" dirty="0" smtClean="0">
                <a:solidFill>
                  <a:schemeClr val="tx1"/>
                </a:solidFill>
              </a:rPr>
              <a:t/>
            </a:r>
            <a:br>
              <a:rPr lang="en-GB" sz="2800" dirty="0" smtClean="0">
                <a:solidFill>
                  <a:schemeClr val="tx1"/>
                </a:solidFill>
              </a:rPr>
            </a:br>
            <a:endParaRPr lang="en-GB" sz="2800" dirty="0" smtClean="0">
              <a:solidFill>
                <a:schemeClr val="tx1"/>
              </a:solidFill>
            </a:endParaRPr>
          </a:p>
        </p:txBody>
      </p:sp>
      <p:grpSp>
        <p:nvGrpSpPr>
          <p:cNvPr id="2" name="Group 2"/>
          <p:cNvGrpSpPr/>
          <p:nvPr/>
        </p:nvGrpSpPr>
        <p:grpSpPr>
          <a:xfrm>
            <a:off x="8160495" y="5279204"/>
            <a:ext cx="765897" cy="468341"/>
            <a:chOff x="8160495" y="656403"/>
            <a:chExt cx="765897" cy="46834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4" name="Rounded Rectangle 3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Rectangle 17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0" name="Rectangle 19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2" name="Rectangle 21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3" name="Rectangle 22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4" name="Rectangle 23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5" name="Rectangle 24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6" name="Rectangle 25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907704" y="404664"/>
            <a:ext cx="47361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Religious Education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1196752"/>
            <a:ext cx="7704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Religious Education does not form part of the National Curriculum, but remains statutory. Schools should continue to follow the locally-agreed syllabus</a:t>
            </a:r>
          </a:p>
        </p:txBody>
      </p:sp>
      <p:sp>
        <p:nvSpPr>
          <p:cNvPr id="9" name="Rectangle 8"/>
          <p:cNvSpPr/>
          <p:nvPr/>
        </p:nvSpPr>
        <p:spPr>
          <a:xfrm>
            <a:off x="2060539" y="3356992"/>
            <a:ext cx="45744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Citizenship &amp; PSHE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9552" y="4149080"/>
            <a:ext cx="7704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Citizenship and PSHE are not statutory subjects in primary schools. Schools are free to choose what content is taught in these subjects.</a:t>
            </a:r>
          </a:p>
        </p:txBody>
      </p:sp>
      <p:grpSp>
        <p:nvGrpSpPr>
          <p:cNvPr id="11" name="Group 2"/>
          <p:cNvGrpSpPr/>
          <p:nvPr/>
        </p:nvGrpSpPr>
        <p:grpSpPr>
          <a:xfrm>
            <a:off x="8160495" y="5749919"/>
            <a:ext cx="765897" cy="468341"/>
            <a:chOff x="8160495" y="656403"/>
            <a:chExt cx="765897" cy="468341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12" name="Rounded Rectangle 11"/>
            <p:cNvSpPr/>
            <p:nvPr/>
          </p:nvSpPr>
          <p:spPr>
            <a:xfrm>
              <a:off x="8278320" y="671267"/>
              <a:ext cx="648072" cy="43204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160495" y="656403"/>
              <a:ext cx="216024" cy="46834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Rectangle 25">
            <a:hlinkClick r:id="rId2" action="ppaction://hlinksldjump"/>
          </p:cNvPr>
          <p:cNvSpPr/>
          <p:nvPr/>
        </p:nvSpPr>
        <p:spPr>
          <a:xfrm>
            <a:off x="8355525" y="678628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En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7" name="Rectangle 26">
            <a:hlinkClick r:id="rId3" action="ppaction://hlinksldjump"/>
          </p:cNvPr>
          <p:cNvSpPr/>
          <p:nvPr/>
        </p:nvSpPr>
        <p:spPr>
          <a:xfrm>
            <a:off x="8349756" y="1139033"/>
            <a:ext cx="686739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Ma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8" name="Rectangle 27">
            <a:hlinkClick r:id="rId4" action="ppaction://hlinksldjump"/>
          </p:cNvPr>
          <p:cNvSpPr/>
          <p:nvPr/>
        </p:nvSpPr>
        <p:spPr>
          <a:xfrm>
            <a:off x="8360288" y="1595459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Sc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29" name="Rectangle 28">
            <a:hlinkClick r:id="rId5" action="ppaction://hlinksldjump"/>
          </p:cNvPr>
          <p:cNvSpPr/>
          <p:nvPr/>
        </p:nvSpPr>
        <p:spPr>
          <a:xfrm>
            <a:off x="8360288" y="2056085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Ar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0" name="Rectangle 29">
            <a:hlinkClick r:id="rId6" action="ppaction://hlinksldjump"/>
          </p:cNvPr>
          <p:cNvSpPr/>
          <p:nvPr/>
        </p:nvSpPr>
        <p:spPr>
          <a:xfrm>
            <a:off x="8360288" y="251671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Co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1" name="Rectangle 30">
            <a:hlinkClick r:id="rId7" action="ppaction://hlinksldjump"/>
          </p:cNvPr>
          <p:cNvSpPr/>
          <p:nvPr/>
        </p:nvSpPr>
        <p:spPr>
          <a:xfrm>
            <a:off x="8355082" y="2977900"/>
            <a:ext cx="681413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DT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2" name="Rectangle 31">
            <a:hlinkClick r:id="rId8" action="ppaction://hlinksldjump"/>
          </p:cNvPr>
          <p:cNvSpPr/>
          <p:nvPr/>
        </p:nvSpPr>
        <p:spPr>
          <a:xfrm>
            <a:off x="8355083" y="3899152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Apple Boy BTN" pitchFamily="34" charset="0"/>
              </a:rPr>
              <a:t>Ge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3" name="Rectangle 32">
            <a:hlinkClick r:id="rId9" action="ppaction://hlinksldjump"/>
          </p:cNvPr>
          <p:cNvSpPr/>
          <p:nvPr/>
        </p:nvSpPr>
        <p:spPr>
          <a:xfrm>
            <a:off x="8350320" y="4365104"/>
            <a:ext cx="58603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Hi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4" name="Rectangle 33">
            <a:hlinkClick r:id="rId10" action="ppaction://hlinksldjump"/>
          </p:cNvPr>
          <p:cNvSpPr/>
          <p:nvPr/>
        </p:nvSpPr>
        <p:spPr>
          <a:xfrm>
            <a:off x="8344991" y="3429000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FL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5" name="Rectangle 34">
            <a:hlinkClick r:id="rId11" action="ppaction://hlinksldjump"/>
          </p:cNvPr>
          <p:cNvSpPr/>
          <p:nvPr/>
        </p:nvSpPr>
        <p:spPr>
          <a:xfrm>
            <a:off x="8355083" y="4835256"/>
            <a:ext cx="6814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Mu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6" name="Rectangle 35">
            <a:hlinkClick r:id="rId12" action="ppaction://hlinksldjump"/>
          </p:cNvPr>
          <p:cNvSpPr/>
          <p:nvPr/>
        </p:nvSpPr>
        <p:spPr>
          <a:xfrm>
            <a:off x="8350319" y="5296445"/>
            <a:ext cx="686175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Apple Boy BTN" pitchFamily="34" charset="0"/>
              </a:rPr>
              <a:t>PE</a:t>
            </a:r>
            <a:endParaRPr lang="en-GB" sz="2400" dirty="0">
              <a:solidFill>
                <a:schemeClr val="tx1"/>
              </a:solidFill>
              <a:latin typeface="Apple Boy BTN" pitchFamily="34" charset="0"/>
            </a:endParaRPr>
          </a:p>
        </p:txBody>
      </p:sp>
      <p:sp>
        <p:nvSpPr>
          <p:cNvPr id="37" name="Rectangle 36">
            <a:hlinkClick r:id="rId13" action="ppaction://hlinksldjump"/>
          </p:cNvPr>
          <p:cNvSpPr/>
          <p:nvPr/>
        </p:nvSpPr>
        <p:spPr>
          <a:xfrm>
            <a:off x="8349757" y="5757071"/>
            <a:ext cx="57606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Other</a:t>
            </a:r>
          </a:p>
          <a:p>
            <a:pPr algn="r"/>
            <a:r>
              <a:rPr lang="en-GB" sz="1050" dirty="0" smtClean="0">
                <a:solidFill>
                  <a:schemeClr val="tx1"/>
                </a:solidFill>
                <a:latin typeface="Apple Boy BTN" pitchFamily="34" charset="0"/>
              </a:rPr>
              <a:t>Support</a:t>
            </a:r>
            <a:endParaRPr lang="en-GB" sz="1050" dirty="0">
              <a:solidFill>
                <a:schemeClr val="tx1"/>
              </a:solidFill>
              <a:latin typeface="Apple Boy BTN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1218</Words>
  <Application>Microsoft Office PowerPoint</Application>
  <PresentationFormat>On-screen Show (4:3)</PresentationFormat>
  <Paragraphs>416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Tidd</dc:creator>
  <cp:lastModifiedBy>EGO</cp:lastModifiedBy>
  <cp:revision>36</cp:revision>
  <dcterms:created xsi:type="dcterms:W3CDTF">2013-11-17T17:34:29Z</dcterms:created>
  <dcterms:modified xsi:type="dcterms:W3CDTF">2016-03-14T17:09:22Z</dcterms:modified>
</cp:coreProperties>
</file>